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facebookresearch/Detectron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ask R-CN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sp>
        <p:nvSpPr>
          <p:cNvPr id="120" name="현운용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현운용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</a:t>
            </a:r>
          </a:p>
        </p:txBody>
      </p:sp>
      <p:sp>
        <p:nvSpPr>
          <p:cNvPr id="147" name="R-CNN은 하나의 이미지에서 주요 객체들을 박스(Bounding box)로 표현하여 정확히 식별(identify)하는 것에 있다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R-CNN은 하나의 이미지에서 주요 객체들을 박스(Bounding box)로 표현하여 정확히 식별(identify)하는 것에 있다.</a:t>
            </a:r>
          </a:p>
          <a:p>
            <a:pPr/>
            <a:r>
              <a:t>Input : 이미지</a:t>
            </a:r>
            <a:br/>
            <a:r>
              <a:t>Outputs : 박스로 영역 표시(Bounding box) </a:t>
            </a:r>
            <a:br/>
            <a:r>
              <a:t>+ 각 객체에 대한 라벨링(class label)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</a:t>
            </a:r>
          </a:p>
        </p:txBody>
      </p:sp>
      <p:sp>
        <p:nvSpPr>
          <p:cNvPr id="150" name="어떻게 박스의 위치를 찾아낼 수 있을까? =&gt; 무수히 많은 박스들을 생각한 다음에 그 중 어떤 것이든 실제 객체에 해당하는 것을 찾음. =&gt; Selective Search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어떻게 박스의 위치를 찾아낼 수 있을까?</a:t>
            </a:r>
            <a:br/>
            <a:r>
              <a:t>=&gt; 무수히 많은 박스들을 생각한 다음에 그 중 어떤 것이든 실제 객체에 해당하는 것을 찾음. =&gt; Selective 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elective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Selective Search</a:t>
            </a:r>
          </a:p>
        </p:txBody>
      </p:sp>
      <p:sp>
        <p:nvSpPr>
          <p:cNvPr id="153" name="이미지 전체에서 완전 탐색을 하는 경우엔 가능한 후보가 지나치게 많고, 정확도도 떨어진다."/>
          <p:cNvSpPr txBox="1"/>
          <p:nvPr>
            <p:ph type="body" idx="1"/>
          </p:nvPr>
        </p:nvSpPr>
        <p:spPr>
          <a:xfrm>
            <a:off x="952500" y="667488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이미지 전체에서 완전 탐색을 하는 경우엔 가능한 후보가 지나치게 많고, 정확도도 떨어진다.</a:t>
            </a:r>
          </a:p>
        </p:txBody>
      </p:sp>
      <p:pic>
        <p:nvPicPr>
          <p:cNvPr id="15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3400" y="5562585"/>
            <a:ext cx="9398001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elective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Selective Search</a:t>
            </a:r>
          </a:p>
        </p:txBody>
      </p:sp>
      <p:sp>
        <p:nvSpPr>
          <p:cNvPr id="157" name="Region proposal을 얻기 위해서 다음과 같은 평가로 유사도가 높은 영역끼리 결합을 반복함…"/>
          <p:cNvSpPr txBox="1"/>
          <p:nvPr>
            <p:ph type="body" idx="1"/>
          </p:nvPr>
        </p:nvSpPr>
        <p:spPr>
          <a:xfrm>
            <a:off x="952499" y="2597149"/>
            <a:ext cx="11099801" cy="6286501"/>
          </a:xfrm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800"/>
              </a:spcBef>
              <a:defRPr sz="2912"/>
            </a:pPr>
            <a:r>
              <a:t>Region proposal을 얻기 위해서 다음과 같은 평가로 유사도가 높은 영역끼리 결합을 반복함</a:t>
            </a:r>
          </a:p>
          <a:p>
            <a:pPr marL="404495" indent="-404495" defTabSz="531622">
              <a:spcBef>
                <a:spcPts val="3800"/>
              </a:spcBef>
              <a:defRPr sz="2912"/>
            </a:pPr>
            <a:r>
              <a:t>1. 색상유사도 : </a:t>
            </a:r>
            <a:r>
              <a:rPr sz="2730"/>
              <a:t>두영역 내의 픽셀들의 색상을 비교하여 유사도를 평가합니다.</a:t>
            </a:r>
          </a:p>
          <a:p>
            <a:pPr marL="404495" indent="-404495" defTabSz="531622">
              <a:spcBef>
                <a:spcPts val="3800"/>
              </a:spcBef>
              <a:defRPr sz="2912"/>
            </a:pPr>
            <a:r>
              <a:t>2. 텍스쳐 유사도 : </a:t>
            </a:r>
            <a:r>
              <a:rPr sz="2730"/>
              <a:t>두영역 내의 특징의 분포를 비교하여 유사도를 평가합니다.</a:t>
            </a:r>
            <a:endParaRPr sz="2730"/>
          </a:p>
          <a:p>
            <a:pPr marL="404495" indent="-404495" defTabSz="531622">
              <a:spcBef>
                <a:spcPts val="3800"/>
              </a:spcBef>
              <a:defRPr sz="2912"/>
            </a:pPr>
            <a:r>
              <a:t>3. 크기 유사도 : 각 영역의 크기가 작을수록 유사도가 높습니다.</a:t>
            </a:r>
          </a:p>
          <a:p>
            <a:pPr marL="404495" indent="-404495" defTabSz="531622">
              <a:spcBef>
                <a:spcPts val="3800"/>
              </a:spcBef>
              <a:defRPr sz="2912"/>
            </a:pPr>
            <a:r>
              <a:t>4. 채움 유사도 : 두 영역의 합영역의 크기와 외접하는 직사각형의 넓이가 작을수록 유사도가 높습니다.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elective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Selective Search</a:t>
            </a:r>
          </a:p>
        </p:txBody>
      </p:sp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38209"/>
            <a:ext cx="13004801" cy="4077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</a:t>
            </a:r>
          </a:p>
        </p:txBody>
      </p:sp>
      <p:sp>
        <p:nvSpPr>
          <p:cNvPr id="163" name="Selective Search로 인해 영역들이 생성되면, R-CNN은 이 영역을 적절히 찌부러뜨려(Warp) AlexNet 계량 버전에 통과 시킴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Selective Search로 인해 영역들이 생성되면, R-CNN은 이 영역을 적절히 찌부러뜨려(Warp) AlexNet 계량 버전에 통과 시킴.</a:t>
            </a:r>
          </a:p>
          <a:p>
            <a:pPr/>
            <a:r>
              <a:t>R-CNN은 모델의 마지막층에서 SVM을 두어 간단하게 이 결과가 객체인지 아닌지 객체라면 무엇인지 분류하게 하였다.</a:t>
            </a:r>
            <a:br/>
            <a:r>
              <a:t>( 왜 Dense Layer의 Softmax 를 안썼을까? 오래전이라 그런가보다…. Softmax로 바뀐 알고리즘도 있다고 한다. )</a:t>
            </a:r>
          </a:p>
          <a:p>
            <a:pPr/>
            <a:r>
              <a:t>Bounding-Box를 더 정확히 fitting하기 위해 Linear-Regression모델 사용.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</a:t>
            </a:r>
          </a:p>
        </p:txBody>
      </p:sp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1600"/>
            <a:ext cx="13004800" cy="447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</a:t>
            </a:r>
          </a:p>
        </p:txBody>
      </p:sp>
      <p:sp>
        <p:nvSpPr>
          <p:cNvPr id="169" name="Adjust bounding box"/>
          <p:cNvSpPr txBox="1"/>
          <p:nvPr>
            <p:ph type="body" sz="quarter" idx="1"/>
          </p:nvPr>
        </p:nvSpPr>
        <p:spPr>
          <a:xfrm>
            <a:off x="952500" y="2590800"/>
            <a:ext cx="11099800" cy="1185658"/>
          </a:xfrm>
          <a:prstGeom prst="rect">
            <a:avLst/>
          </a:prstGeom>
        </p:spPr>
        <p:txBody>
          <a:bodyPr/>
          <a:lstStyle/>
          <a:p>
            <a:pPr/>
            <a:r>
              <a:t>Adjust bounding box</a:t>
            </a:r>
          </a:p>
        </p:txBody>
      </p:sp>
      <p:pic>
        <p:nvPicPr>
          <p:cNvPr id="1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" y="4348817"/>
            <a:ext cx="12941301" cy="494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</a:t>
            </a:r>
          </a:p>
        </p:txBody>
      </p:sp>
      <p:pic>
        <p:nvPicPr>
          <p:cNvPr id="17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3359149"/>
            <a:ext cx="6350000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</a:t>
            </a:r>
          </a:p>
        </p:txBody>
      </p:sp>
      <p:sp>
        <p:nvSpPr>
          <p:cNvPr id="176" name="R-CNN의 문제점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R-CNN의 문제점.</a:t>
            </a:r>
          </a:p>
          <a:p>
            <a:pPr/>
            <a:r>
              <a:t>Training 시간이 길고 대용량 저장 공간이 필요.</a:t>
            </a:r>
            <a:br/>
            <a:r>
              <a:t>5천장의 학습 데이터 5천장에 대하여 2.5일과 수백 gigabyte</a:t>
            </a:r>
          </a:p>
          <a:p>
            <a:pPr/>
            <a:r>
              <a:t>객체 검출 속도가 느림.</a:t>
            </a:r>
            <a:br/>
            <a:r>
              <a:t>875MHz로 오버클러킹된 K40 GPU에서 영상 1장 처리하는데</a:t>
            </a:r>
            <a:br/>
            <a:r>
              <a:t>47초</a:t>
            </a:r>
          </a:p>
          <a:p>
            <a:pPr/>
            <a:r>
              <a:t>CNN , SVM , Linear Regression 3가지의 모델을 훈련해야함.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123" name="C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</a:t>
            </a:r>
          </a:p>
          <a:p>
            <a:pPr/>
            <a:r>
              <a:t>R-CNN ?</a:t>
            </a:r>
          </a:p>
          <a:p>
            <a:pPr/>
            <a:r>
              <a:t>Fast R-CNN</a:t>
            </a:r>
          </a:p>
          <a:p>
            <a:pPr/>
            <a:r>
              <a:t>Faster R-CNN</a:t>
            </a:r>
          </a:p>
          <a:p>
            <a:pPr/>
            <a:r>
              <a:t>Mask R-CNN 논문 소개</a:t>
            </a:r>
          </a:p>
          <a:p>
            <a:pPr/>
            <a:r>
              <a:t>순서대로 제안된 이유와 아이디어에 대해서 간단하게 알아볼 것.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</a:t>
            </a:r>
          </a:p>
        </p:txBody>
      </p:sp>
      <p:pic>
        <p:nvPicPr>
          <p:cNvPr id="179" name="스크린샷 2019-01-30 오후 11.38.38.png" descr="스크린샷 2019-01-30 오후 11.38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068" y="2076780"/>
            <a:ext cx="11592664" cy="7327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ast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 R-CNN</a:t>
            </a:r>
          </a:p>
        </p:txBody>
      </p:sp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4535" y="3212764"/>
            <a:ext cx="2159001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하나의 이미지에 수 많은 proposed regions이 항상 겹쳐진(overlapped) 영역들이 존재하고. 이 것들의 계산이 성능 저하의 원인.…"/>
          <p:cNvSpPr txBox="1"/>
          <p:nvPr>
            <p:ph type="body" idx="1"/>
          </p:nvPr>
        </p:nvSpPr>
        <p:spPr>
          <a:xfrm>
            <a:off x="952500" y="2590800"/>
            <a:ext cx="8224040" cy="6286500"/>
          </a:xfrm>
          <a:prstGeom prst="rect">
            <a:avLst/>
          </a:prstGeom>
        </p:spPr>
        <p:txBody>
          <a:bodyPr/>
          <a:lstStyle/>
          <a:p>
            <a:pPr/>
            <a:r>
              <a:t>하나의 이미지에 수 많은 proposed regions이 항상 겹쳐진(overlapped) 영역들이 존재하고. 이 것들의 계산이 성능 저하의 원인.</a:t>
            </a:r>
          </a:p>
          <a:p>
            <a:pPr/>
            <a:r>
              <a:t>=&gt; 각각의 영역들을 딱 한번씩만 계산하고 값들을 공유하자.</a:t>
            </a:r>
          </a:p>
          <a:p>
            <a:pPr/>
            <a:r>
              <a:t>Proposed regions를 CNN에 넣는 과정에서 Warp 되는것이 문제 =&gt; RoI / SPP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ast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 R-CNN</a:t>
            </a:r>
          </a:p>
        </p:txBody>
      </p:sp>
      <p:pic>
        <p:nvPicPr>
          <p:cNvPr id="186" name="스크린샷 2019-01-30 오후 11.45.48.png" descr="스크린샷 2019-01-30 오후 11.45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2884" y="2746886"/>
            <a:ext cx="8879032" cy="6266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ast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 R-CNN</a:t>
            </a:r>
          </a:p>
        </p:txBody>
      </p:sp>
      <p:pic>
        <p:nvPicPr>
          <p:cNvPr id="189" name="스크린샷 2019-01-31 오전 1.52.20.png" descr="스크린샷 2019-01-31 오전 1.52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420" y="3801265"/>
            <a:ext cx="9871960" cy="3878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ast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 R-CNN</a:t>
            </a:r>
          </a:p>
        </p:txBody>
      </p:sp>
      <p:sp>
        <p:nvSpPr>
          <p:cNvPr id="192" name="R-CNN에서 다른크기의 region들을 warping한 뒤 C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R-CNN에서 다른크기의 region들을 warping한 뒤 CNN</a:t>
            </a:r>
          </a:p>
          <a:p>
            <a:pPr/>
            <a:r>
              <a:t>하지만 warping 과정에서 정보손실이 너무 크다.</a:t>
            </a:r>
            <a:br/>
            <a:r>
              <a:t>추출된 region으로부터 정보의 손실 없이 일정한 길이의 feature를 추출할 방법 필요</a:t>
            </a:r>
            <a:br/>
            <a:r>
              <a:t>=&gt;Bag of Words(BoW)=&gt;Spatial Pyramid Pooling</a:t>
            </a:r>
          </a:p>
        </p:txBody>
      </p:sp>
      <p:sp>
        <p:nvSpPr>
          <p:cNvPr id="193" name="SPPNET"/>
          <p:cNvSpPr txBox="1"/>
          <p:nvPr/>
        </p:nvSpPr>
        <p:spPr>
          <a:xfrm>
            <a:off x="5838240" y="3100078"/>
            <a:ext cx="132832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SPPNET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Fast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 R-CNN</a:t>
            </a:r>
          </a:p>
        </p:txBody>
      </p:sp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0456" y="2795918"/>
            <a:ext cx="9243888" cy="5888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ast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 R-CNN</a:t>
            </a:r>
          </a:p>
        </p:txBody>
      </p:sp>
      <p:sp>
        <p:nvSpPr>
          <p:cNvPr id="199" name="Image feature 추출 =&gt; C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feature 추출 =&gt; CNN</a:t>
            </a:r>
          </a:p>
          <a:p>
            <a:pPr/>
            <a:r>
              <a:t>분류 =&gt; SVM</a:t>
            </a:r>
          </a:p>
          <a:p>
            <a:pPr/>
            <a:r>
              <a:t>Bounding Box Localization =&gt; Linear Regression</a:t>
            </a:r>
          </a:p>
          <a:p>
            <a:pPr/>
            <a:r>
              <a:t>3모델을 하나의 네트워크로 만들자.</a:t>
            </a:r>
            <a:br/>
            <a:r>
              <a:t>(지금 배우고 있는 딥러닝에서는 하나의 네트워크를 쌓아서 문제를 해결하는 다양한 방법들을 배우기 때문에 불편하지 않았지만, 전에는 아니었던 것으로 추측)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ast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 R-CNN</a:t>
            </a:r>
          </a:p>
        </p:txBody>
      </p:sp>
      <p:pic>
        <p:nvPicPr>
          <p:cNvPr id="20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2559050"/>
            <a:ext cx="9753601" cy="636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출력이 2개로 각 Region의 클래스와 tighter bounding box들"/>
          <p:cNvSpPr txBox="1"/>
          <p:nvPr/>
        </p:nvSpPr>
        <p:spPr>
          <a:xfrm>
            <a:off x="3917249" y="8833298"/>
            <a:ext cx="7923277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출력이 2개로 각 Region의 클래스와 tighter bounding box들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Fast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 R-CNN</a:t>
            </a:r>
          </a:p>
        </p:txBody>
      </p:sp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7302" y="2884982"/>
            <a:ext cx="9990196" cy="5710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aster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R-CNN</a:t>
            </a:r>
          </a:p>
        </p:txBody>
      </p:sp>
      <p:pic>
        <p:nvPicPr>
          <p:cNvPr id="20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569" y="3623846"/>
            <a:ext cx="6349662" cy="423310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Jian Sun Microsoft Research principal researcher"/>
          <p:cNvSpPr txBox="1"/>
          <p:nvPr/>
        </p:nvSpPr>
        <p:spPr>
          <a:xfrm>
            <a:off x="2858363" y="2787893"/>
            <a:ext cx="72880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Jian Sun Microsoft Research principal researcher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</a:t>
            </a:r>
          </a:p>
        </p:txBody>
      </p:sp>
      <p:sp>
        <p:nvSpPr>
          <p:cNvPr id="126" name="ImageNet Challenge에서 2012년  Alex Krizhevsky, Geoff Hinton, Ilya Sutskever 우승 이후 이미지 분류 문제에서는 CNN이 대세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ImageNet Challenge에서 2012년 </a:t>
            </a:r>
            <a:br/>
            <a:r>
              <a:t>Alex Krizhevsky, Geoff Hinton, Ilya Sutskever 우승</a:t>
            </a:r>
            <a:br/>
            <a:r>
              <a:t>이후 이미지 분류 문제에서는 CNN이 대세?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aster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R-CNN</a:t>
            </a:r>
          </a:p>
        </p:txBody>
      </p:sp>
      <p:sp>
        <p:nvSpPr>
          <p:cNvPr id="213" name="제안된 방법은 Region proposal 이 문제다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제안된 방법은 Region proposal 이 문제다.</a:t>
            </a:r>
          </a:p>
          <a:p>
            <a:pPr/>
            <a:r>
              <a:t>R-CNN =&gt; Selective search</a:t>
            </a:r>
          </a:p>
          <a:p>
            <a:pPr/>
            <a:r>
              <a:t>Fast R-CNN/SPPNET =&gt; RoI Polling Layer / SPP Layer</a:t>
            </a:r>
          </a:p>
          <a:p>
            <a:pPr/>
            <a:r>
              <a:t>이 과정에 병목 현상이 나타난다.</a:t>
            </a:r>
            <a:br/>
            <a:r>
              <a:t>CNN은 GPU에서 계산할 수 있지만,</a:t>
            </a:r>
            <a:br/>
            <a:r>
              <a:t>region proposal은 cpu에서 작동하기 때문에, 차이가 큼</a:t>
            </a:r>
            <a:br/>
            <a:r>
              <a:t>region proposal을 GPU에서 작동하게 하는 방법이 요구됨.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aster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R-CNN</a:t>
            </a:r>
          </a:p>
        </p:txBody>
      </p:sp>
      <p:pic>
        <p:nvPicPr>
          <p:cNvPr id="21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4900" y="812800"/>
            <a:ext cx="82550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aster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R-CNN</a:t>
            </a:r>
          </a:p>
        </p:txBody>
      </p:sp>
      <p:sp>
        <p:nvSpPr>
          <p:cNvPr id="219" name="Region Proposal Networks(RP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2656"/>
            </a:pPr>
            <a:r>
              <a:t>Region Proposal Networks(RPN)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RPN은 합성곱신경망을 베이스로 하며, 이전 CNN으로부터 추출된 Feature map을 사용합니다.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Feature map위에 n x n spatial window (보통 3 x 3)을 슬라이드 시킵니다.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각각의 Sliding-window마다 여러개의 region proposals를 예측하게 됩니다. 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Region proposals의 최고 갯수는 k로 나타내며, 이것을 Anchor라고 부릅니다.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( 3 x 3 )일때 9개의 지점에 anchors가 존재하며, 3개의 종횡비, 3개의 서로다른 크기가 조합되어 나타납니다.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aster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R-CNN</a:t>
            </a:r>
          </a:p>
        </p:txBody>
      </p:sp>
      <p:pic>
        <p:nvPicPr>
          <p:cNvPr id="22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5250" y="3314699"/>
            <a:ext cx="7734300" cy="485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aster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R-CNN</a:t>
            </a:r>
          </a:p>
        </p:txBody>
      </p:sp>
      <p:sp>
        <p:nvSpPr>
          <p:cNvPr id="225" name="위의 과정으로 생성된 Anchors값들은 다음 2개의 과정을 거쳐 Region proposal을 결정 합니다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위의 과정으로 생성된 Anchors값들은 다음 2개의 과정을 거쳐 Region proposal을 결정 합니다.</a:t>
            </a:r>
          </a:p>
          <a:p>
            <a:pPr/>
            <a:r>
              <a:t>각각의 Anchor당 2개의 prediction값을 내놓으며, 각각이 객체인지, 객체가 아닌지( 배경인지 ) 에 대한 확률값</a:t>
            </a:r>
            <a:br/>
            <a:r>
              <a:t>=&gt; Classification layer</a:t>
            </a:r>
          </a:p>
          <a:p>
            <a:pPr/>
            <a:r>
              <a:t>anchor당 중앙위치(x,y) , 넓이 길이(w,h)의 보정값을 받아 최종 proposal 생성</a:t>
            </a:r>
            <a:br/>
            <a:r>
              <a:t>=&gt; Linear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Faster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R-CNN</a:t>
            </a:r>
          </a:p>
        </p:txBody>
      </p:sp>
      <p:pic>
        <p:nvPicPr>
          <p:cNvPr id="22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3700" y="2844800"/>
            <a:ext cx="9677401" cy="579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aster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R-CNN</a:t>
            </a:r>
          </a:p>
        </p:txBody>
      </p:sp>
      <p:sp>
        <p:nvSpPr>
          <p:cNvPr id="231" name="Classification Layer에서…"/>
          <p:cNvSpPr txBox="1"/>
          <p:nvPr>
            <p:ph type="body" sz="half" idx="1"/>
          </p:nvPr>
        </p:nvSpPr>
        <p:spPr>
          <a:xfrm>
            <a:off x="952500" y="2590800"/>
            <a:ext cx="11099800" cy="3115083"/>
          </a:xfrm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560"/>
            </a:pPr>
            <a:r>
              <a:t>Classification Layer에서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Foreground인지 Background인지 구분하는 것은</a:t>
            </a:r>
            <a:br/>
            <a:r>
              <a:t>ground-truth boxes(실제사람이 박스 처리한 값)과의 오버랩 되는 구간이 얼마인지를 나타내는 p*값으로 표현한다고 합니다.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0.7과 0.3은 휴리스틱</a:t>
            </a:r>
          </a:p>
        </p:txBody>
      </p:sp>
      <p:pic>
        <p:nvPicPr>
          <p:cNvPr id="232" name="스크린샷 2019-01-31 오전 1.21.21.png" descr="스크린샷 2019-01-31 오전 1.21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0162" y="5584279"/>
            <a:ext cx="5884476" cy="1942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스크린샷 2019-01-31 오전 1.22.14.png" descr="스크린샷 2019-01-31 오전 1.22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3786" y="7758981"/>
            <a:ext cx="5897228" cy="1317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Faster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R-CNN</a:t>
            </a:r>
          </a:p>
        </p:txBody>
      </p:sp>
      <p:pic>
        <p:nvPicPr>
          <p:cNvPr id="23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7479" y="3138269"/>
            <a:ext cx="9949842" cy="5204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aster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R-CNN</a:t>
            </a:r>
          </a:p>
        </p:txBody>
      </p:sp>
      <p:pic>
        <p:nvPicPr>
          <p:cNvPr id="23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698" y="3591640"/>
            <a:ext cx="10289404" cy="4297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aster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R-CNN</a:t>
            </a:r>
          </a:p>
        </p:txBody>
      </p:sp>
      <p:pic>
        <p:nvPicPr>
          <p:cNvPr id="24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698" y="3591640"/>
            <a:ext cx="10289404" cy="4297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</a:t>
            </a:r>
          </a:p>
        </p:txBody>
      </p:sp>
      <p:pic>
        <p:nvPicPr>
          <p:cNvPr id="129" name="스크린샷 2019-01-30 오후 10.44.32.png" descr="스크린샷 2019-01-30 오후 10.44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3667" y="2172352"/>
            <a:ext cx="6017466" cy="7136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pic>
        <p:nvPicPr>
          <p:cNvPr id="24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4114799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Kaming He, Mask R-CNN 1저자 Faster R-CNN의 공동저자 Facebook AI"/>
          <p:cNvSpPr txBox="1"/>
          <p:nvPr/>
        </p:nvSpPr>
        <p:spPr>
          <a:xfrm>
            <a:off x="2463190" y="3016414"/>
            <a:ext cx="8078420" cy="854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Kaming He, Mask R-CNN 1저자 Faster R-CNN의 공동저자</a:t>
            </a:r>
            <a:br/>
            <a:r>
              <a:t>Facebook 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pic>
        <p:nvPicPr>
          <p:cNvPr id="24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6831" y="3370837"/>
            <a:ext cx="7751138" cy="575430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단순 Bounding Box에서 벗어나 정확한 픽셀의 위치까지 파악하는 Mask R-CNN"/>
          <p:cNvSpPr txBox="1"/>
          <p:nvPr/>
        </p:nvSpPr>
        <p:spPr>
          <a:xfrm>
            <a:off x="1410411" y="2352044"/>
            <a:ext cx="10183978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단순 Bounding Box에서 벗어나 정확한 픽셀의 위치까지 파악하는 Mask R-CNN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sp>
        <p:nvSpPr>
          <p:cNvPr id="253" name="각각의 인스턴스(RP : Region Proposal)로 부터.…"/>
          <p:cNvSpPr txBox="1"/>
          <p:nvPr>
            <p:ph type="body" idx="1"/>
          </p:nvPr>
        </p:nvSpPr>
        <p:spPr>
          <a:xfrm>
            <a:off x="952500" y="2590800"/>
            <a:ext cx="11099800" cy="6393449"/>
          </a:xfrm>
          <a:prstGeom prst="rect">
            <a:avLst/>
          </a:prstGeom>
        </p:spPr>
        <p:txBody>
          <a:bodyPr/>
          <a:lstStyle/>
          <a:p>
            <a:pPr/>
            <a:r>
              <a:t>각각의 인스턴스(RP : Region Proposal)로 부터.</a:t>
            </a:r>
          </a:p>
          <a:p>
            <a:pPr/>
            <a:r>
              <a:t>이미지를 효율적으로 감지함 =&gt; RoI -&gt; RoIAlign </a:t>
            </a:r>
          </a:p>
          <a:p>
            <a:pPr/>
            <a:r>
              <a:t>고품질의 세그멘테이션 마스크 생성 =&gt; FCN</a:t>
            </a:r>
          </a:p>
          <a:p>
            <a:pPr/>
            <a:r>
              <a:t>COCO Image Challenge 2016 우승 모델.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https://github.com/facebookresearch/Detectron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pic>
        <p:nvPicPr>
          <p:cNvPr id="256" name="스크린샷 2019-01-31 오전 2.43.52.png" descr="스크린샷 2019-01-31 오전 2.43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233118"/>
            <a:ext cx="13004801" cy="5014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sp>
        <p:nvSpPr>
          <p:cNvPr id="259" name="기존의 RoI로 인해 데이터 손실이 존재 했었음."/>
          <p:cNvSpPr txBox="1"/>
          <p:nvPr>
            <p:ph type="body" sz="quarter" idx="1"/>
          </p:nvPr>
        </p:nvSpPr>
        <p:spPr>
          <a:xfrm>
            <a:off x="952500" y="2590800"/>
            <a:ext cx="11099800" cy="956029"/>
          </a:xfrm>
          <a:prstGeom prst="rect">
            <a:avLst/>
          </a:prstGeom>
        </p:spPr>
        <p:txBody>
          <a:bodyPr/>
          <a:lstStyle/>
          <a:p>
            <a:pPr/>
            <a:r>
              <a:t>기존의 RoI로 인해 데이터 손실이 존재 했었음.</a:t>
            </a:r>
          </a:p>
        </p:txBody>
      </p:sp>
      <p:pic>
        <p:nvPicPr>
          <p:cNvPr id="26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4349" y="3479501"/>
            <a:ext cx="9436101" cy="532130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실제 예측시…"/>
          <p:cNvSpPr txBox="1"/>
          <p:nvPr/>
        </p:nvSpPr>
        <p:spPr>
          <a:xfrm>
            <a:off x="9006172" y="3380884"/>
            <a:ext cx="2044600" cy="87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실제 예측시</a:t>
            </a:r>
          </a:p>
          <a:p>
            <a:pPr/>
            <a:r>
              <a:t>반올림하여 사용</a:t>
            </a:r>
          </a:p>
        </p:txBody>
      </p:sp>
      <p:sp>
        <p:nvSpPr>
          <p:cNvPr id="262" name="이로 인해 정렬 상태 불량(misalignment) 현상 발생"/>
          <p:cNvSpPr txBox="1"/>
          <p:nvPr/>
        </p:nvSpPr>
        <p:spPr>
          <a:xfrm>
            <a:off x="5878982" y="8480244"/>
            <a:ext cx="645109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이로 인해 정렬 상태 불량(misalignment) 현상 발생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pic>
        <p:nvPicPr>
          <p:cNvPr id="26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pic>
        <p:nvPicPr>
          <p:cNvPr id="26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sp>
        <p:nvSpPr>
          <p:cNvPr id="271" name="사소한 변화인 RoIAlign은 큰 영향을 미침.…"/>
          <p:cNvSpPr txBox="1"/>
          <p:nvPr>
            <p:ph type="body" idx="1"/>
          </p:nvPr>
        </p:nvSpPr>
        <p:spPr>
          <a:xfrm>
            <a:off x="952500" y="2590800"/>
            <a:ext cx="11099800" cy="6393449"/>
          </a:xfrm>
          <a:prstGeom prst="rect">
            <a:avLst/>
          </a:prstGeom>
        </p:spPr>
        <p:txBody>
          <a:bodyPr/>
          <a:lstStyle/>
          <a:p>
            <a:pPr/>
            <a:r>
              <a:t>사소한 변화인 RoIAlign은 큰 영향을 미침.</a:t>
            </a:r>
          </a:p>
          <a:p>
            <a:pPr/>
            <a:r>
              <a:t>마스크 정확도를 상대적으로 10%~50% 향상 시킴.</a:t>
            </a:r>
          </a:p>
          <a:p>
            <a:pPr/>
            <a:r>
              <a:t>클래스 예측과 마스킹은 독릭접이라는 것은</a:t>
            </a:r>
            <a:br/>
            <a:r>
              <a:t>실험을 통해 제대로 동작하지 않는 것을 증명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sp>
        <p:nvSpPr>
          <p:cNvPr id="274" name="Network Architecture"/>
          <p:cNvSpPr txBox="1"/>
          <p:nvPr/>
        </p:nvSpPr>
        <p:spPr>
          <a:xfrm>
            <a:off x="4890160" y="2572110"/>
            <a:ext cx="322448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Network Architecture</a:t>
            </a:r>
          </a:p>
        </p:txBody>
      </p:sp>
      <p:sp>
        <p:nvSpPr>
          <p:cNvPr id="275" name="ResNet 채택 ResneXt 깊이 50~101 Layer ResNet-50, ResNet-50-C4로 표기"/>
          <p:cNvSpPr txBox="1"/>
          <p:nvPr>
            <p:ph type="body" idx="1"/>
          </p:nvPr>
        </p:nvSpPr>
        <p:spPr>
          <a:xfrm>
            <a:off x="952500" y="2590800"/>
            <a:ext cx="11099800" cy="6393449"/>
          </a:xfrm>
          <a:prstGeom prst="rect">
            <a:avLst/>
          </a:prstGeom>
        </p:spPr>
        <p:txBody>
          <a:bodyPr/>
          <a:lstStyle/>
          <a:p>
            <a:pPr/>
            <a:r>
              <a:t>ResNet 채택 ResneXt 깊이 50~101 Layer</a:t>
            </a:r>
            <a:br/>
            <a:r>
              <a:t>ResNet-50, ResNet-50-C4로 표기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sp>
        <p:nvSpPr>
          <p:cNvPr id="278" name="마스킹 레이어 훈련시.…"/>
          <p:cNvSpPr txBox="1"/>
          <p:nvPr>
            <p:ph type="body" idx="1"/>
          </p:nvPr>
        </p:nvSpPr>
        <p:spPr>
          <a:xfrm>
            <a:off x="952500" y="2543675"/>
            <a:ext cx="11099801" cy="6393450"/>
          </a:xfrm>
          <a:prstGeom prst="rect">
            <a:avLst/>
          </a:prstGeom>
        </p:spPr>
        <p:txBody>
          <a:bodyPr/>
          <a:lstStyle/>
          <a:p>
            <a:pPr/>
            <a:r>
              <a:t>마스킹 레이어 훈련시.</a:t>
            </a:r>
          </a:p>
          <a:p>
            <a:pPr/>
            <a:r>
              <a:t>IoU가 적어도 0.5 이상의 값이라면,</a:t>
            </a:r>
            <a:br/>
            <a:r>
              <a:t>Mask loss : LMask 를 Positive Rois로 이끄는것.</a:t>
            </a:r>
            <a:br/>
            <a:r>
              <a:t>이 훈련 방식</a:t>
            </a:r>
          </a:p>
          <a:p>
            <a:pPr/>
            <a:r>
              <a:t>RoI당 K개의 마스크를 예측할 수 있지만, k번째의 마스크만 사용함.</a:t>
            </a:r>
          </a:p>
        </p:txBody>
      </p:sp>
      <p:sp>
        <p:nvSpPr>
          <p:cNvPr id="279" name="Network Architecture"/>
          <p:cNvSpPr txBox="1"/>
          <p:nvPr/>
        </p:nvSpPr>
        <p:spPr>
          <a:xfrm>
            <a:off x="4890160" y="2676774"/>
            <a:ext cx="322448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Network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스크린샷 2019-01-30 오후 10.47.44.png" descr="스크린샷 2019-01-30 오후 10.47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8020" y="307428"/>
            <a:ext cx="9668760" cy="9138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sp>
        <p:nvSpPr>
          <p:cNvPr id="282" name="Faster R-CNN 모델에 각픽셀이 객체인지 아닌지를 마스킹하는 신경망을 추가(브런치) 한 것. =&gt; Binary mask"/>
          <p:cNvSpPr txBox="1"/>
          <p:nvPr>
            <p:ph type="body" sz="quarter" idx="1"/>
          </p:nvPr>
        </p:nvSpPr>
        <p:spPr>
          <a:xfrm>
            <a:off x="952500" y="2590800"/>
            <a:ext cx="11099800" cy="2034473"/>
          </a:xfrm>
          <a:prstGeom prst="rect">
            <a:avLst/>
          </a:prstGeom>
        </p:spPr>
        <p:txBody>
          <a:bodyPr/>
          <a:lstStyle/>
          <a:p>
            <a:pPr/>
            <a:r>
              <a:t>Faster R-CNN 모델에 각픽셀이 객체인지 아닌지를 마스킹하는 신경망을 추가(브런치) 한 것. =&gt; Binary mask</a:t>
            </a:r>
          </a:p>
        </p:txBody>
      </p:sp>
      <p:pic>
        <p:nvPicPr>
          <p:cNvPr id="28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050" y="4200297"/>
            <a:ext cx="6870700" cy="44831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객체를 분류함과 동시에 픽셀 수준의 마스크도 얻음"/>
          <p:cNvSpPr txBox="1"/>
          <p:nvPr/>
        </p:nvSpPr>
        <p:spPr>
          <a:xfrm>
            <a:off x="2951300" y="8800796"/>
            <a:ext cx="6159400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객체를 분류함과 동시에 픽셀 수준의 마스크도 얻음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pic>
        <p:nvPicPr>
          <p:cNvPr id="28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10524"/>
            <a:ext cx="13004801" cy="5859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pic>
        <p:nvPicPr>
          <p:cNvPr id="29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46405"/>
            <a:ext cx="13004801" cy="6387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pic>
        <p:nvPicPr>
          <p:cNvPr id="293" name="스크린샷 2019-01-31 오전 3.09.36.png" descr="스크린샷 2019-01-31 오전 3.09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652001"/>
            <a:ext cx="13004801" cy="3863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ask 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Mask R-CNN</a:t>
            </a:r>
          </a:p>
        </p:txBody>
      </p:sp>
      <p:pic>
        <p:nvPicPr>
          <p:cNvPr id="29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75233"/>
            <a:ext cx="13004801" cy="5130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</a:t>
            </a:r>
          </a:p>
        </p:txBody>
      </p:sp>
      <p:pic>
        <p:nvPicPr>
          <p:cNvPr id="134" name="스크린샷 2019-01-30 오후 10.44.53.png" descr="스크린샷 2019-01-30 오후 10.44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133" y="3352987"/>
            <a:ext cx="11244534" cy="4774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</a:t>
            </a:r>
          </a:p>
        </p:txBody>
      </p:sp>
      <p:sp>
        <p:nvSpPr>
          <p:cNvPr id="137" name="이미지를 분류하는 것은 성공적 하지만 실제 문제에 적용하기에는 문제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이미지를 분류하는 것은 성공적</a:t>
            </a:r>
            <a:br/>
            <a:r>
              <a:t>하지만 실제 문제에 적용하기에는 문제.</a:t>
            </a:r>
          </a:p>
          <a:p>
            <a:pPr/>
            <a:r>
              <a:t>실제에는 해당 부분( Region )만 뽑아서 데이터를 제공하지 않음.</a:t>
            </a:r>
          </a:p>
          <a:p>
            <a:pPr/>
            <a:r>
              <a:t>그래서 Region을 고려한 </a:t>
            </a:r>
            <a:br/>
            <a:r>
              <a:t>Regions with CNN features 가 제안됨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</a:t>
            </a:r>
          </a:p>
        </p:txBody>
      </p:sp>
      <p:pic>
        <p:nvPicPr>
          <p:cNvPr id="14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12799"/>
            <a:ext cx="13004801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-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R-CNN</a:t>
            </a:r>
          </a:p>
        </p:txBody>
      </p:sp>
      <p:pic>
        <p:nvPicPr>
          <p:cNvPr id="14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1400" y="1955800"/>
            <a:ext cx="5842000" cy="58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Ross Gireshick R-CNN, Fast R-CNN 작성.…"/>
          <p:cNvSpPr txBox="1"/>
          <p:nvPr/>
        </p:nvSpPr>
        <p:spPr>
          <a:xfrm>
            <a:off x="3455314" y="7939044"/>
            <a:ext cx="6094172" cy="87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Ross Gireshick R-CNN, Fast R-CNN 작성.</a:t>
            </a:r>
          </a:p>
          <a:p>
            <a:pPr/>
            <a:r>
              <a:t>Facebook Research에 있음.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